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4bf073cdb_1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9" name="Google Shape;139;g244bf073cdb_1_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40" name="Google Shape;140;g244bf073cdb_1_12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4bf0db506_1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0" name="Google Shape;150;g244bf0db506_1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400"/>
          </a:p>
        </p:txBody>
      </p:sp>
      <p:sp>
        <p:nvSpPr>
          <p:cNvPr id="151" name="Google Shape;151;g244bf0db506_1_4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4bf073cdb_1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1" name="Google Shape;161;g244bf073cdb_1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44bf073cdb_1_15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4bf073cdb_1_2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1" name="Google Shape;171;g244bf073cdb_1_2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4bf073cdb_1_1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9" name="Google Shape;179;g244bf073cdb_1_1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80" name="Google Shape;180;g244bf073cdb_1_18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4bf073cdb_1_2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44bf073cdb_1_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44bf073cdb_1_3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44bf073cdb_1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4bf073cdb_1_3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44bf073cdb_1_3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4bf0db506_1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44bf0db506_1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4bf0db506_1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44bf0db506_1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4458a4543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" name="Google Shape;52;g244458a4543_0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244458a4543_0_8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44bf0db506_1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44bf0db506_1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4bf0db506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44bf0db506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44bf073cdb_1_3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44bf073cdb_1_3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4bf0db506_1_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44bf0db506_1_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44bf0db506_1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44bf0db506_1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4bf0db506_1_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44bf0db506_1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4bf0db506_1_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44bf0db506_1_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22" name="Google Shape;32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4bf0db506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44bf0db506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4bf0db506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44bf0db506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44bf073cdb_1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244bf073cdb_1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4bf0db506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46" name="Google Shape;346;g244bf0db506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44bf0db506_1_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44bf0db506_1_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44bf0db506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64" name="Google Shape;364;g244bf0db506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4bf0db506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72" name="Google Shape;372;g244bf0db506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44bf0db506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44bf0db506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4bf0db506_1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88" name="Google Shape;388;g244bf0db506_1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44bf0db506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96" name="Google Shape;396;g244bf0db506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44bf0db506_0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05" name="Google Shape;405;g244bf0db506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44bf0db506_0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14" name="Google Shape;414;g244bf0db506_0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44bf0db506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244bf0db506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4458a4543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9" name="Google Shape;69;g244458a4543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244458a4543_0_4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44bf0db506_1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44bf0db506_1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44bf0db506_1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44bf0db506_1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44bf0db506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244bf0db506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4458a4543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9" name="Google Shape;79;g244458a4543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244458a4543_0_3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4bf073cdb_1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1" name="Google Shape;91;g244bf073cdb_1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244bf073cdb_1_7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4bf073cdb_1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2" name="Google Shape;102;g244bf073cdb_1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244bf073cdb_1_4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4bf073cdb_1_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1" name="Google Shape;111;g244bf073cdb_1_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2" name="Google Shape;112;g244bf073cdb_1_11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4bf073cdb_1_1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0" name="Google Shape;120;g244bf073cdb_1_1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" name="Google Shape;121;g244bf073cdb_1_16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showMasterSp="0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/>
          <p:nvPr/>
        </p:nvSpPr>
        <p:spPr>
          <a:xfrm>
            <a:off x="6229350" y="234625"/>
            <a:ext cx="1841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Technische Universität München</a:t>
            </a:r>
            <a:endParaRPr/>
          </a:p>
        </p:txBody>
      </p:sp>
      <p:cxnSp>
        <p:nvCxnSpPr>
          <p:cNvPr id="23" name="Google Shape;23;p2"/>
          <p:cNvCxnSpPr/>
          <p:nvPr/>
        </p:nvCxnSpPr>
        <p:spPr>
          <a:xfrm>
            <a:off x="0" y="4410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Google Shape;24;p2"/>
          <p:cNvCxnSpPr/>
          <p:nvPr/>
        </p:nvCxnSpPr>
        <p:spPr>
          <a:xfrm>
            <a:off x="0" y="64326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C:\Users\Flopc\Desktop\ppt\TUMLogo_oZ_Vollfl_blau_RGB.emf" id="25" name="Google Shape;2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35925" y="80638"/>
            <a:ext cx="606425" cy="3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 txBox="1"/>
          <p:nvPr>
            <p:ph type="ctrTitle"/>
          </p:nvPr>
        </p:nvSpPr>
        <p:spPr>
          <a:xfrm>
            <a:off x="495300" y="1828800"/>
            <a:ext cx="81280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1" type="subTitle"/>
          </p:nvPr>
        </p:nvSpPr>
        <p:spPr>
          <a:xfrm>
            <a:off x="508000" y="3429000"/>
            <a:ext cx="8128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11" type="ftr"/>
          </p:nvPr>
        </p:nvSpPr>
        <p:spPr>
          <a:xfrm>
            <a:off x="508000" y="6508800"/>
            <a:ext cx="8153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C:\Users\christian\Documents\vorlagen\logo\far_logo_tum_blau.png" id="29" name="Google Shape;2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2000" y="4149000"/>
            <a:ext cx="720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508000" y="698400"/>
            <a:ext cx="8128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508000" y="1565399"/>
            <a:ext cx="8128000" cy="4606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508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2590800" y="6501600"/>
            <a:ext cx="3962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508000" y="698400"/>
            <a:ext cx="8128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508000" y="1828800"/>
            <a:ext cx="39878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4648200" y="1828800"/>
            <a:ext cx="39878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508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2590800" y="6501600"/>
            <a:ext cx="3962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08000" y="698400"/>
            <a:ext cx="8128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508000" y="1565399"/>
            <a:ext cx="8128000" cy="4606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508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590800" y="6501600"/>
            <a:ext cx="3962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6229350" y="234625"/>
            <a:ext cx="1841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Technische Universität München</a:t>
            </a:r>
            <a:endParaRPr/>
          </a:p>
        </p:txBody>
      </p:sp>
      <p:cxnSp>
        <p:nvCxnSpPr>
          <p:cNvPr id="16" name="Google Shape;16;p1"/>
          <p:cNvCxnSpPr/>
          <p:nvPr/>
        </p:nvCxnSpPr>
        <p:spPr>
          <a:xfrm>
            <a:off x="0" y="64254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C:\Users\Flopc\Desktop\ppt\TUMLogo_oZ_Vollfl_blau_RGB.emf" id="17" name="Google Shape;1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35925" y="80638"/>
            <a:ext cx="606425" cy="32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1"/>
          <p:cNvCxnSpPr/>
          <p:nvPr/>
        </p:nvCxnSpPr>
        <p:spPr>
          <a:xfrm>
            <a:off x="0" y="4410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Google Shape;19;p1"/>
          <p:cNvSpPr txBox="1"/>
          <p:nvPr/>
        </p:nvSpPr>
        <p:spPr>
          <a:xfrm>
            <a:off x="829128" y="232393"/>
            <a:ext cx="176202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Fachgebiet Augmented Reality</a:t>
            </a:r>
            <a:endParaRPr b="0" i="0" sz="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christian\Documents\vorlagen\logo\far_logo_tum_blau.png" id="20" name="Google Shape;2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8454" y="90390"/>
            <a:ext cx="320675" cy="3206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-SIGmy00i1M" TargetMode="External"/><Relationship Id="rId4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8pDWa2LyWEY" TargetMode="External"/><Relationship Id="rId4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youtube.com/watch?v=B3vRKHOMjnE" TargetMode="External"/><Relationship Id="rId4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youtube.com/watch?v=RcSy8K5QckY" TargetMode="External"/><Relationship Id="rId4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youtube.com/watch?v=r6W8vl5HC9c" TargetMode="External"/><Relationship Id="rId4" Type="http://schemas.openxmlformats.org/officeDocument/2006/relationships/image" Target="../media/image2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/>
          <p:nvPr>
            <p:ph type="ctrTitle"/>
          </p:nvPr>
        </p:nvSpPr>
        <p:spPr>
          <a:xfrm>
            <a:off x="495300" y="1230400"/>
            <a:ext cx="81279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/>
              <a:t>AR Companion Application for Physical and Mental Health Especially for Elderly People</a:t>
            </a:r>
            <a:endParaRPr/>
          </a:p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508000" y="3429000"/>
            <a:ext cx="8127900" cy="29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Choi Shin-yu</a:t>
            </a:r>
            <a:endParaRPr/>
          </a:p>
          <a:p>
            <a:pPr indent="0" lvl="0" marL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de-DE" sz="1600"/>
              <a:t>16.05.23</a:t>
            </a:r>
            <a:endParaRPr/>
          </a:p>
          <a:p>
            <a:pPr indent="0" lvl="0" marL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Final: Bachelor Informatik: Games Engineering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Advisor</a:t>
            </a:r>
            <a:r>
              <a:rPr lang="de-DE"/>
              <a:t>: </a:t>
            </a:r>
            <a:r>
              <a:rPr lang="de-DE"/>
              <a:t>Eichhorn, Christian; Dipl.-Inf.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Supervisor: Klinker, Gudrun Johanna; Univ.-Prof. Dr.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508000" y="1565399"/>
            <a:ext cx="81279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Pet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Exposure to hazardous substances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Cost</a:t>
            </a:r>
            <a:endParaRPr/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Existing Solutions &amp; Related Work</a:t>
            </a:r>
            <a:endParaRPr/>
          </a:p>
        </p:txBody>
      </p:sp>
      <p:sp>
        <p:nvSpPr>
          <p:cNvPr id="144" name="Google Shape;144;p14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46" name="Google Shape;146;p14"/>
          <p:cNvPicPr preferRelativeResize="0"/>
          <p:nvPr/>
        </p:nvPicPr>
        <p:blipFill rotWithShape="1">
          <a:blip r:embed="rId3">
            <a:alphaModFix/>
          </a:blip>
          <a:srcRect b="0" l="0" r="0" t="5150"/>
          <a:stretch/>
        </p:blipFill>
        <p:spPr>
          <a:xfrm>
            <a:off x="1952625" y="2750013"/>
            <a:ext cx="5238750" cy="32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4"/>
          <p:cNvSpPr txBox="1"/>
          <p:nvPr/>
        </p:nvSpPr>
        <p:spPr>
          <a:xfrm>
            <a:off x="6781975" y="55126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EEEEEE"/>
                </a:solidFill>
              </a:rPr>
              <a:t>4</a:t>
            </a:r>
            <a:endParaRPr sz="1100"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Existing Solutions &amp; Related Work</a:t>
            </a:r>
            <a:endParaRPr/>
          </a:p>
        </p:txBody>
      </p:sp>
      <p:sp>
        <p:nvSpPr>
          <p:cNvPr id="154" name="Google Shape;154;p15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sp>
        <p:nvSpPr>
          <p:cNvPr id="155" name="Google Shape;155;p15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6" name="Google Shape;156;p15"/>
          <p:cNvSpPr txBox="1"/>
          <p:nvPr/>
        </p:nvSpPr>
        <p:spPr>
          <a:xfrm>
            <a:off x="2975050" y="5178500"/>
            <a:ext cx="31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Average physical performance by age</a:t>
            </a:r>
            <a:endParaRPr/>
          </a:p>
        </p:txBody>
      </p:sp>
      <p:pic>
        <p:nvPicPr>
          <p:cNvPr id="157" name="Google Shape;1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650" y="1656825"/>
            <a:ext cx="5768691" cy="4495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 txBox="1"/>
          <p:nvPr/>
        </p:nvSpPr>
        <p:spPr>
          <a:xfrm>
            <a:off x="6781975" y="55126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CCCCCC"/>
                </a:solidFill>
              </a:rPr>
              <a:t>6</a:t>
            </a:r>
            <a:endParaRPr sz="11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/>
          <p:nvPr>
            <p:ph idx="1" type="body"/>
          </p:nvPr>
        </p:nvSpPr>
        <p:spPr>
          <a:xfrm>
            <a:off x="508000" y="1565399"/>
            <a:ext cx="81279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t/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t/>
            </a:r>
            <a:endParaRPr/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6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Existing Solutions &amp; Related Work</a:t>
            </a:r>
            <a:endParaRPr/>
          </a:p>
        </p:txBody>
      </p:sp>
      <p:sp>
        <p:nvSpPr>
          <p:cNvPr id="166" name="Google Shape;166;p16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sp>
        <p:nvSpPr>
          <p:cNvPr id="167" name="Google Shape;167;p16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68" name="Google Shape;1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05635"/>
            <a:ext cx="9143999" cy="2646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Goals of this Thesis</a:t>
            </a:r>
            <a:endParaRPr/>
          </a:p>
        </p:txBody>
      </p:sp>
      <p:sp>
        <p:nvSpPr>
          <p:cNvPr id="174" name="Google Shape;174;p17"/>
          <p:cNvSpPr txBox="1"/>
          <p:nvPr>
            <p:ph idx="1" type="body"/>
          </p:nvPr>
        </p:nvSpPr>
        <p:spPr>
          <a:xfrm>
            <a:off x="508000" y="1565399"/>
            <a:ext cx="81279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What is the  perception of people towards AR?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Can virtual pets serve as a source of motivation for exercise?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Can virtual pets provide the same level of emotional satisfaction as real pets?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Can virtual </a:t>
            </a:r>
            <a:r>
              <a:rPr lang="de-DE"/>
              <a:t>pets </a:t>
            </a:r>
            <a:r>
              <a:rPr lang="de-DE"/>
              <a:t>replace real pets?</a:t>
            </a:r>
            <a:endParaRPr/>
          </a:p>
        </p:txBody>
      </p:sp>
      <p:sp>
        <p:nvSpPr>
          <p:cNvPr id="175" name="Google Shape;175;p17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76" name="Google Shape;176;p17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Approach</a:t>
            </a:r>
            <a:endParaRPr/>
          </a:p>
        </p:txBody>
      </p:sp>
      <p:sp>
        <p:nvSpPr>
          <p:cNvPr id="183" name="Google Shape;183;p18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sp>
        <p:nvSpPr>
          <p:cNvPr id="184" name="Google Shape;184;p18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85" name="Google Shape;1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00" y="1565400"/>
            <a:ext cx="4557150" cy="452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/>
          <p:nvPr>
            <p:ph idx="1" type="body"/>
          </p:nvPr>
        </p:nvSpPr>
        <p:spPr>
          <a:xfrm>
            <a:off x="5061175" y="1565400"/>
            <a:ext cx="35748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Source of motivation 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Go for walk with pet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Item for pet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Emotional satisfaction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Interaction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Feed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Implementation</a:t>
            </a:r>
            <a:endParaRPr/>
          </a:p>
        </p:txBody>
      </p:sp>
      <p:sp>
        <p:nvSpPr>
          <p:cNvPr id="192" name="Google Shape;192;p19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93" name="Google Shape;193;p19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3918450" y="1667175"/>
            <a:ext cx="1307100" cy="49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Main Menu</a:t>
            </a: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294350" y="4857575"/>
            <a:ext cx="1307100" cy="49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GO Scene</a:t>
            </a:r>
            <a:endParaRPr/>
          </a:p>
        </p:txBody>
      </p:sp>
      <p:cxnSp>
        <p:nvCxnSpPr>
          <p:cNvPr id="196" name="Google Shape;196;p19"/>
          <p:cNvCxnSpPr>
            <a:stCxn id="197" idx="0"/>
          </p:cNvCxnSpPr>
          <p:nvPr/>
        </p:nvCxnSpPr>
        <p:spPr>
          <a:xfrm rot="10800000">
            <a:off x="947900" y="2550275"/>
            <a:ext cx="0" cy="344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19"/>
          <p:cNvCxnSpPr/>
          <p:nvPr/>
        </p:nvCxnSpPr>
        <p:spPr>
          <a:xfrm>
            <a:off x="961675" y="2565675"/>
            <a:ext cx="72474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19"/>
          <p:cNvCxnSpPr>
            <a:stCxn id="200" idx="0"/>
          </p:cNvCxnSpPr>
          <p:nvPr/>
        </p:nvCxnSpPr>
        <p:spPr>
          <a:xfrm rot="10800000">
            <a:off x="8196100" y="2565575"/>
            <a:ext cx="0" cy="3294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19"/>
          <p:cNvCxnSpPr>
            <a:stCxn id="202" idx="0"/>
          </p:cNvCxnSpPr>
          <p:nvPr/>
        </p:nvCxnSpPr>
        <p:spPr>
          <a:xfrm rot="10800000">
            <a:off x="2759950" y="2581175"/>
            <a:ext cx="0" cy="3138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19"/>
          <p:cNvCxnSpPr>
            <a:stCxn id="204" idx="0"/>
          </p:cNvCxnSpPr>
          <p:nvPr/>
        </p:nvCxnSpPr>
        <p:spPr>
          <a:xfrm rot="10800000">
            <a:off x="4572000" y="2588975"/>
            <a:ext cx="0" cy="3060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19"/>
          <p:cNvCxnSpPr>
            <a:stCxn id="206" idx="0"/>
          </p:cNvCxnSpPr>
          <p:nvPr/>
        </p:nvCxnSpPr>
        <p:spPr>
          <a:xfrm rot="10800000">
            <a:off x="6384050" y="2565575"/>
            <a:ext cx="0" cy="3294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19"/>
          <p:cNvCxnSpPr>
            <a:endCxn id="195" idx="0"/>
          </p:cNvCxnSpPr>
          <p:nvPr/>
        </p:nvCxnSpPr>
        <p:spPr>
          <a:xfrm>
            <a:off x="947900" y="3085175"/>
            <a:ext cx="0" cy="17724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19"/>
          <p:cNvSpPr/>
          <p:nvPr/>
        </p:nvSpPr>
        <p:spPr>
          <a:xfrm>
            <a:off x="2912350" y="3466175"/>
            <a:ext cx="1307100" cy="49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Buy/sell Items</a:t>
            </a:r>
            <a:endParaRPr/>
          </a:p>
        </p:txBody>
      </p:sp>
      <p:cxnSp>
        <p:nvCxnSpPr>
          <p:cNvPr id="209" name="Google Shape;209;p19"/>
          <p:cNvCxnSpPr>
            <a:stCxn id="208" idx="1"/>
          </p:cNvCxnSpPr>
          <p:nvPr/>
        </p:nvCxnSpPr>
        <p:spPr>
          <a:xfrm rot="10800000">
            <a:off x="2767450" y="3713675"/>
            <a:ext cx="144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19"/>
          <p:cNvCxnSpPr/>
          <p:nvPr/>
        </p:nvCxnSpPr>
        <p:spPr>
          <a:xfrm>
            <a:off x="2759950" y="3085175"/>
            <a:ext cx="0" cy="12021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19"/>
          <p:cNvCxnSpPr/>
          <p:nvPr/>
        </p:nvCxnSpPr>
        <p:spPr>
          <a:xfrm rot="10800000">
            <a:off x="2763700" y="4287275"/>
            <a:ext cx="144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19"/>
          <p:cNvSpPr/>
          <p:nvPr/>
        </p:nvSpPr>
        <p:spPr>
          <a:xfrm>
            <a:off x="2912350" y="4146825"/>
            <a:ext cx="1307100" cy="49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Preview items</a:t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1106575" y="3466175"/>
            <a:ext cx="1307100" cy="49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Interaction with pet</a:t>
            </a:r>
            <a:endParaRPr/>
          </a:p>
        </p:txBody>
      </p:sp>
      <p:cxnSp>
        <p:nvCxnSpPr>
          <p:cNvPr id="214" name="Google Shape;214;p19"/>
          <p:cNvCxnSpPr>
            <a:stCxn id="213" idx="1"/>
          </p:cNvCxnSpPr>
          <p:nvPr/>
        </p:nvCxnSpPr>
        <p:spPr>
          <a:xfrm rot="10800000">
            <a:off x="961675" y="3713675"/>
            <a:ext cx="144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19"/>
          <p:cNvSpPr/>
          <p:nvPr/>
        </p:nvSpPr>
        <p:spPr>
          <a:xfrm>
            <a:off x="4718125" y="3466175"/>
            <a:ext cx="1532100" cy="49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Check previous exercise</a:t>
            </a:r>
            <a:endParaRPr/>
          </a:p>
        </p:txBody>
      </p:sp>
      <p:cxnSp>
        <p:nvCxnSpPr>
          <p:cNvPr id="216" name="Google Shape;216;p19"/>
          <p:cNvCxnSpPr>
            <a:stCxn id="215" idx="1"/>
          </p:cNvCxnSpPr>
          <p:nvPr/>
        </p:nvCxnSpPr>
        <p:spPr>
          <a:xfrm rot="10800000">
            <a:off x="4573225" y="3713675"/>
            <a:ext cx="144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19"/>
          <p:cNvCxnSpPr/>
          <p:nvPr/>
        </p:nvCxnSpPr>
        <p:spPr>
          <a:xfrm>
            <a:off x="4572000" y="3085175"/>
            <a:ext cx="0" cy="629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19"/>
          <p:cNvSpPr/>
          <p:nvPr/>
        </p:nvSpPr>
        <p:spPr>
          <a:xfrm>
            <a:off x="6523900" y="3466175"/>
            <a:ext cx="1307100" cy="49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Information about thesis</a:t>
            </a:r>
            <a:endParaRPr/>
          </a:p>
        </p:txBody>
      </p:sp>
      <p:cxnSp>
        <p:nvCxnSpPr>
          <p:cNvPr id="219" name="Google Shape;219;p19"/>
          <p:cNvCxnSpPr>
            <a:stCxn id="218" idx="1"/>
          </p:cNvCxnSpPr>
          <p:nvPr/>
        </p:nvCxnSpPr>
        <p:spPr>
          <a:xfrm rot="10800000">
            <a:off x="6379000" y="3713675"/>
            <a:ext cx="144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19"/>
          <p:cNvCxnSpPr/>
          <p:nvPr/>
        </p:nvCxnSpPr>
        <p:spPr>
          <a:xfrm>
            <a:off x="6377775" y="3085175"/>
            <a:ext cx="0" cy="629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19"/>
          <p:cNvCxnSpPr>
            <a:stCxn id="194" idx="2"/>
          </p:cNvCxnSpPr>
          <p:nvPr/>
        </p:nvCxnSpPr>
        <p:spPr>
          <a:xfrm>
            <a:off x="4572000" y="2162175"/>
            <a:ext cx="0" cy="5349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19"/>
          <p:cNvSpPr/>
          <p:nvPr/>
        </p:nvSpPr>
        <p:spPr>
          <a:xfrm>
            <a:off x="1100300" y="5391675"/>
            <a:ext cx="1307100" cy="49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Get point</a:t>
            </a:r>
            <a:endParaRPr/>
          </a:p>
        </p:txBody>
      </p:sp>
      <p:cxnSp>
        <p:nvCxnSpPr>
          <p:cNvPr id="223" name="Google Shape;223;p19"/>
          <p:cNvCxnSpPr>
            <a:stCxn id="222" idx="1"/>
          </p:cNvCxnSpPr>
          <p:nvPr/>
        </p:nvCxnSpPr>
        <p:spPr>
          <a:xfrm rot="10800000">
            <a:off x="955400" y="5639175"/>
            <a:ext cx="144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19"/>
          <p:cNvCxnSpPr>
            <a:stCxn id="195" idx="2"/>
          </p:cNvCxnSpPr>
          <p:nvPr/>
        </p:nvCxnSpPr>
        <p:spPr>
          <a:xfrm>
            <a:off x="947900" y="5352575"/>
            <a:ext cx="0" cy="2916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19"/>
          <p:cNvSpPr/>
          <p:nvPr/>
        </p:nvSpPr>
        <p:spPr>
          <a:xfrm>
            <a:off x="1100300" y="4009475"/>
            <a:ext cx="1307100" cy="49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Get point</a:t>
            </a:r>
            <a:endParaRPr/>
          </a:p>
        </p:txBody>
      </p:sp>
      <p:cxnSp>
        <p:nvCxnSpPr>
          <p:cNvPr id="226" name="Google Shape;226;p19"/>
          <p:cNvCxnSpPr>
            <a:stCxn id="225" idx="1"/>
          </p:cNvCxnSpPr>
          <p:nvPr/>
        </p:nvCxnSpPr>
        <p:spPr>
          <a:xfrm rot="10800000">
            <a:off x="955400" y="4256975"/>
            <a:ext cx="1449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19"/>
          <p:cNvSpPr/>
          <p:nvPr/>
        </p:nvSpPr>
        <p:spPr>
          <a:xfrm>
            <a:off x="2106400" y="2894975"/>
            <a:ext cx="1307100" cy="49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Shop Scene</a:t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3918450" y="2894975"/>
            <a:ext cx="1307100" cy="49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Statistic</a:t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294350" y="2894975"/>
            <a:ext cx="1307100" cy="49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AR Scene</a:t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5730500" y="2894975"/>
            <a:ext cx="1307100" cy="49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About</a:t>
            </a: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7542550" y="2894975"/>
            <a:ext cx="1307100" cy="49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Exit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Implementation</a:t>
            </a:r>
            <a:endParaRPr/>
          </a:p>
        </p:txBody>
      </p:sp>
      <p:sp>
        <p:nvSpPr>
          <p:cNvPr id="232" name="Google Shape;232;p20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33" name="Google Shape;233;p20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pic>
        <p:nvPicPr>
          <p:cNvPr id="234" name="Google Shape;2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838" y="1308000"/>
            <a:ext cx="2199960" cy="48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197" y="1308000"/>
            <a:ext cx="2199960" cy="48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Implementation</a:t>
            </a:r>
            <a:endParaRPr/>
          </a:p>
        </p:txBody>
      </p:sp>
      <p:sp>
        <p:nvSpPr>
          <p:cNvPr id="241" name="Google Shape;241;p21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42" name="Google Shape;242;p21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pic>
        <p:nvPicPr>
          <p:cNvPr id="243" name="Google Shape;2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400"/>
            <a:ext cx="8839199" cy="3971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Implementation</a:t>
            </a:r>
            <a:endParaRPr/>
          </a:p>
        </p:txBody>
      </p:sp>
      <p:sp>
        <p:nvSpPr>
          <p:cNvPr id="249" name="Google Shape;249;p22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50" name="Google Shape;250;p22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pic>
        <p:nvPicPr>
          <p:cNvPr id="251" name="Google Shape;251;p22" title="StatisticScene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813" y="1324050"/>
            <a:ext cx="7484275" cy="42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Implementation</a:t>
            </a:r>
            <a:endParaRPr/>
          </a:p>
        </p:txBody>
      </p:sp>
      <p:sp>
        <p:nvSpPr>
          <p:cNvPr id="257" name="Google Shape;257;p23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58" name="Google Shape;258;p23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pic>
        <p:nvPicPr>
          <p:cNvPr id="259" name="Google Shape;2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725" y="1460400"/>
            <a:ext cx="2212977" cy="488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102" y="1460400"/>
            <a:ext cx="2191318" cy="48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Introduction &amp; Motivation</a:t>
            </a:r>
            <a:endParaRPr sz="2200"/>
          </a:p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8" name="Google Shape;58;p6"/>
          <p:cNvSpPr txBox="1"/>
          <p:nvPr>
            <p:ph idx="1" type="body"/>
          </p:nvPr>
        </p:nvSpPr>
        <p:spPr>
          <a:xfrm>
            <a:off x="508000" y="1565399"/>
            <a:ext cx="81279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de-DE" sz="2500"/>
              <a:t>The emergence of an aging society</a:t>
            </a:r>
            <a:endParaRPr sz="2500"/>
          </a:p>
          <a:p>
            <a:pPr indent="-3492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de-DE" sz="2500"/>
              <a:t>Demand for pets and its market is growing</a:t>
            </a:r>
            <a:endParaRPr sz="2500"/>
          </a:p>
          <a:p>
            <a:pPr indent="-349250" lvl="0" marL="3429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de-DE" sz="2500"/>
              <a:t>R</a:t>
            </a:r>
            <a:r>
              <a:rPr lang="de-DE" sz="2500"/>
              <a:t>etirement of baby boomers is expected</a:t>
            </a:r>
            <a:endParaRPr sz="2500"/>
          </a:p>
          <a:p>
            <a:pPr indent="-349250" lvl="0" marL="3429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de-DE" sz="2500"/>
              <a:t>Increasing Interest in Elderly Health</a:t>
            </a:r>
            <a:endParaRPr sz="2500"/>
          </a:p>
          <a:p>
            <a:pPr indent="-349250" lvl="0" marL="3429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de-DE" sz="2500"/>
              <a:t>Expansion of urbanization</a:t>
            </a:r>
            <a:endParaRPr sz="2500"/>
          </a:p>
          <a:p>
            <a:pPr indent="-349250" lvl="0" marL="3429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de-DE" sz="2500"/>
              <a:t>Expansion of smartphone penetration</a:t>
            </a:r>
            <a:endParaRPr sz="2500"/>
          </a:p>
          <a:p>
            <a:pPr indent="-349250" lvl="0" marL="3429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de-DE" sz="2500"/>
              <a:t>Realization of virtual pets through advancements in AR technology</a:t>
            </a:r>
            <a:endParaRPr sz="2500"/>
          </a:p>
          <a:p>
            <a:pPr indent="-349250" lvl="0" marL="3429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de-DE" sz="2500"/>
              <a:t>The rising trend of AR games</a:t>
            </a:r>
            <a:endParaRPr sz="2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Implementation</a:t>
            </a:r>
            <a:endParaRPr/>
          </a:p>
        </p:txBody>
      </p:sp>
      <p:sp>
        <p:nvSpPr>
          <p:cNvPr id="266" name="Google Shape;266;p24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67" name="Google Shape;267;p24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pic>
        <p:nvPicPr>
          <p:cNvPr id="268" name="Google Shape;268;p24" title="ShopScen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650" y="1375675"/>
            <a:ext cx="7300700" cy="41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Implementation</a:t>
            </a:r>
            <a:endParaRPr/>
          </a:p>
        </p:txBody>
      </p:sp>
      <p:sp>
        <p:nvSpPr>
          <p:cNvPr id="274" name="Google Shape;274;p25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75" name="Google Shape;275;p25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pic>
        <p:nvPicPr>
          <p:cNvPr id="276" name="Google Shape;2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500" y="1308000"/>
            <a:ext cx="2203006" cy="488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1381" y="1308000"/>
            <a:ext cx="2206982" cy="48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Implementation</a:t>
            </a:r>
            <a:endParaRPr/>
          </a:p>
        </p:txBody>
      </p:sp>
      <p:sp>
        <p:nvSpPr>
          <p:cNvPr id="283" name="Google Shape;283;p26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84" name="Google Shape;284;p26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pic>
        <p:nvPicPr>
          <p:cNvPr id="285" name="Google Shape;285;p26" title="MainScene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450" y="1492219"/>
            <a:ext cx="7425000" cy="4176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Implementation</a:t>
            </a:r>
            <a:endParaRPr/>
          </a:p>
        </p:txBody>
      </p:sp>
      <p:sp>
        <p:nvSpPr>
          <p:cNvPr id="291" name="Google Shape;291;p27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2" name="Google Shape;292;p27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pic>
        <p:nvPicPr>
          <p:cNvPr id="293" name="Google Shape;293;p27" title="interac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125" y="1573575"/>
            <a:ext cx="7207650" cy="40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Implementation</a:t>
            </a:r>
            <a:endParaRPr/>
          </a:p>
        </p:txBody>
      </p:sp>
      <p:sp>
        <p:nvSpPr>
          <p:cNvPr id="299" name="Google Shape;299;p28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00" name="Google Shape;300;p28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pic>
        <p:nvPicPr>
          <p:cNvPr id="301" name="Google Shape;3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3" y="1308000"/>
            <a:ext cx="2200915" cy="488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2050" y="1308000"/>
            <a:ext cx="2199959" cy="488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Implementation</a:t>
            </a:r>
            <a:endParaRPr/>
          </a:p>
        </p:txBody>
      </p:sp>
      <p:sp>
        <p:nvSpPr>
          <p:cNvPr id="308" name="Google Shape;308;p29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09" name="Google Shape;309;p29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pic>
        <p:nvPicPr>
          <p:cNvPr id="310" name="Google Shape;3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163" y="1308000"/>
            <a:ext cx="2200915" cy="488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828" y="1308000"/>
            <a:ext cx="2200915" cy="488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Implementation</a:t>
            </a:r>
            <a:endParaRPr/>
          </a:p>
        </p:txBody>
      </p:sp>
      <p:sp>
        <p:nvSpPr>
          <p:cNvPr id="317" name="Google Shape;317;p30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18" name="Google Shape;318;p30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pic>
        <p:nvPicPr>
          <p:cNvPr id="319" name="Google Shape;319;p30" title="NaviScene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000" y="1616100"/>
            <a:ext cx="7200000" cy="40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 txBox="1"/>
          <p:nvPr>
            <p:ph type="title"/>
          </p:nvPr>
        </p:nvSpPr>
        <p:spPr>
          <a:xfrm>
            <a:off x="508000" y="698400"/>
            <a:ext cx="8128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Evaluation </a:t>
            </a:r>
            <a:endParaRPr/>
          </a:p>
        </p:txBody>
      </p:sp>
      <p:sp>
        <p:nvSpPr>
          <p:cNvPr id="325" name="Google Shape;325;p31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26" name="Google Shape;326;p31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sp>
        <p:nvSpPr>
          <p:cNvPr id="327" name="Google Shape;327;p31"/>
          <p:cNvSpPr txBox="1"/>
          <p:nvPr>
            <p:ph idx="1" type="body"/>
          </p:nvPr>
        </p:nvSpPr>
        <p:spPr>
          <a:xfrm>
            <a:off x="508000" y="1565399"/>
            <a:ext cx="81279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Questionnaire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Interview : 9 (3)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Online survey: 25 (3)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S</a:t>
            </a:r>
            <a:r>
              <a:rPr lang="de-DE"/>
              <a:t>ubject of the question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About pet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Interest in technology and AR game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About the application</a:t>
            </a:r>
            <a:endParaRPr/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Evaluation </a:t>
            </a:r>
            <a:endParaRPr/>
          </a:p>
        </p:txBody>
      </p:sp>
      <p:sp>
        <p:nvSpPr>
          <p:cNvPr id="333" name="Google Shape;333;p32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34" name="Google Shape;334;p32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pic>
        <p:nvPicPr>
          <p:cNvPr id="335" name="Google Shape;335;p3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426" y="1611402"/>
            <a:ext cx="5879049" cy="36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Evaluation </a:t>
            </a:r>
            <a:endParaRPr/>
          </a:p>
        </p:txBody>
      </p:sp>
      <p:sp>
        <p:nvSpPr>
          <p:cNvPr id="341" name="Google Shape;341;p33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42" name="Google Shape;342;p33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pic>
        <p:nvPicPr>
          <p:cNvPr id="343" name="Google Shape;343;p3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245" y="1609397"/>
            <a:ext cx="5885475" cy="363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Problem Description: Issues</a:t>
            </a:r>
            <a:endParaRPr/>
          </a:p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508000" y="1565399"/>
            <a:ext cx="81279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Signs of accelerating growth in the elderly population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de-DE"/>
              <a:t>Socioeconomic Issues of aging society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Rising expenditure on pets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Decrease in green spaces due to urbanization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6" name="Google Shape;66;p7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Evaluation </a:t>
            </a:r>
            <a:endParaRPr/>
          </a:p>
        </p:txBody>
      </p:sp>
      <p:sp>
        <p:nvSpPr>
          <p:cNvPr id="349" name="Google Shape;349;p34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50" name="Google Shape;350;p34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sp>
        <p:nvSpPr>
          <p:cNvPr id="351" name="Google Shape;351;p34"/>
          <p:cNvSpPr txBox="1"/>
          <p:nvPr>
            <p:ph idx="1" type="body"/>
          </p:nvPr>
        </p:nvSpPr>
        <p:spPr>
          <a:xfrm>
            <a:off x="508000" y="1565399"/>
            <a:ext cx="81279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Advantage of having pet(s) : Emotional stability(100%)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Disadvantage</a:t>
            </a:r>
            <a:endParaRPr/>
          </a:p>
        </p:txBody>
      </p:sp>
      <p:pic>
        <p:nvPicPr>
          <p:cNvPr id="352" name="Google Shape;352;p3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425" y="2775325"/>
            <a:ext cx="4937151" cy="305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Evaluation </a:t>
            </a:r>
            <a:endParaRPr/>
          </a:p>
        </p:txBody>
      </p:sp>
      <p:sp>
        <p:nvSpPr>
          <p:cNvPr id="358" name="Google Shape;358;p35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59" name="Google Shape;359;p35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sp>
        <p:nvSpPr>
          <p:cNvPr id="360" name="Google Shape;360;p35"/>
          <p:cNvSpPr txBox="1"/>
          <p:nvPr>
            <p:ph idx="1" type="body"/>
          </p:nvPr>
        </p:nvSpPr>
        <p:spPr>
          <a:xfrm>
            <a:off x="508000" y="1565399"/>
            <a:ext cx="81279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3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500" y="1573231"/>
            <a:ext cx="7425000" cy="459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Evaluation </a:t>
            </a:r>
            <a:endParaRPr/>
          </a:p>
        </p:txBody>
      </p:sp>
      <p:sp>
        <p:nvSpPr>
          <p:cNvPr id="367" name="Google Shape;367;p36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68" name="Google Shape;368;p36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pic>
        <p:nvPicPr>
          <p:cNvPr id="369" name="Google Shape;369;p3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082" y="1565400"/>
            <a:ext cx="6027834" cy="37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Evaluation </a:t>
            </a:r>
            <a:endParaRPr/>
          </a:p>
        </p:txBody>
      </p:sp>
      <p:sp>
        <p:nvSpPr>
          <p:cNvPr id="375" name="Google Shape;375;p37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76" name="Google Shape;376;p37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pic>
        <p:nvPicPr>
          <p:cNvPr id="377" name="Google Shape;377;p3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113" y="1565400"/>
            <a:ext cx="6027774" cy="37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Evaluation </a:t>
            </a:r>
            <a:endParaRPr/>
          </a:p>
        </p:txBody>
      </p:sp>
      <p:sp>
        <p:nvSpPr>
          <p:cNvPr id="383" name="Google Shape;383;p38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84" name="Google Shape;384;p38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pic>
        <p:nvPicPr>
          <p:cNvPr id="385" name="Google Shape;385;p3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082" y="1565400"/>
            <a:ext cx="6027837" cy="37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Evaluation </a:t>
            </a:r>
            <a:endParaRPr/>
          </a:p>
        </p:txBody>
      </p:sp>
      <p:sp>
        <p:nvSpPr>
          <p:cNvPr id="391" name="Google Shape;391;p39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92" name="Google Shape;392;p39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pic>
        <p:nvPicPr>
          <p:cNvPr id="393" name="Google Shape;393;p3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75" y="1250350"/>
            <a:ext cx="7046850" cy="43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Evaluation </a:t>
            </a:r>
            <a:endParaRPr/>
          </a:p>
        </p:txBody>
      </p:sp>
      <p:sp>
        <p:nvSpPr>
          <p:cNvPr id="399" name="Google Shape;399;p40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00" name="Google Shape;400;p40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sp>
        <p:nvSpPr>
          <p:cNvPr id="401" name="Google Shape;401;p40"/>
          <p:cNvSpPr txBox="1"/>
          <p:nvPr>
            <p:ph idx="1" type="body"/>
          </p:nvPr>
        </p:nvSpPr>
        <p:spPr>
          <a:xfrm>
            <a:off x="508000" y="1565399"/>
            <a:ext cx="81279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4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453" y="1609250"/>
            <a:ext cx="7425000" cy="45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Evaluation </a:t>
            </a:r>
            <a:endParaRPr/>
          </a:p>
        </p:txBody>
      </p:sp>
      <p:sp>
        <p:nvSpPr>
          <p:cNvPr id="408" name="Google Shape;408;p41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09" name="Google Shape;409;p41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sp>
        <p:nvSpPr>
          <p:cNvPr id="410" name="Google Shape;410;p41"/>
          <p:cNvSpPr txBox="1"/>
          <p:nvPr>
            <p:ph idx="1" type="body"/>
          </p:nvPr>
        </p:nvSpPr>
        <p:spPr>
          <a:xfrm>
            <a:off x="508000" y="1565399"/>
            <a:ext cx="81279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4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900" y="1551850"/>
            <a:ext cx="7494201" cy="4633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Evaluation </a:t>
            </a:r>
            <a:endParaRPr/>
          </a:p>
        </p:txBody>
      </p:sp>
      <p:sp>
        <p:nvSpPr>
          <p:cNvPr id="417" name="Google Shape;417;p42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18" name="Google Shape;418;p42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sp>
        <p:nvSpPr>
          <p:cNvPr id="419" name="Google Shape;419;p42"/>
          <p:cNvSpPr txBox="1"/>
          <p:nvPr>
            <p:ph idx="1" type="body"/>
          </p:nvPr>
        </p:nvSpPr>
        <p:spPr>
          <a:xfrm>
            <a:off x="508000" y="1565399"/>
            <a:ext cx="81279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4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595" y="1598025"/>
            <a:ext cx="7344804" cy="45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Evaluation </a:t>
            </a:r>
            <a:endParaRPr/>
          </a:p>
        </p:txBody>
      </p:sp>
      <p:sp>
        <p:nvSpPr>
          <p:cNvPr id="426" name="Google Shape;426;p43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27" name="Google Shape;427;p43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sp>
        <p:nvSpPr>
          <p:cNvPr id="428" name="Google Shape;428;p43"/>
          <p:cNvSpPr txBox="1"/>
          <p:nvPr>
            <p:ph idx="1" type="body"/>
          </p:nvPr>
        </p:nvSpPr>
        <p:spPr>
          <a:xfrm>
            <a:off x="508000" y="1565399"/>
            <a:ext cx="81279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An evaluation of the application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Mostly positive feedback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The lack of realism and content variety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Other opinions</a:t>
            </a:r>
            <a:endParaRPr/>
          </a:p>
          <a:p>
            <a:pPr indent="0" lvl="0" marL="1143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Limitations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Inaccuracy of mobile GPS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Challenges Mobile AR Camera and ARCore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Inaccuracy of metabolic cost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Challenges for recommending green spaces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Existing Solutions &amp; Related Work</a:t>
            </a:r>
            <a:endParaRPr/>
          </a:p>
        </p:txBody>
      </p:sp>
      <p:sp>
        <p:nvSpPr>
          <p:cNvPr id="73" name="Google Shape;73;p8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75" name="Google Shape;7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500" y="1570400"/>
            <a:ext cx="4914900" cy="4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/>
          <p:nvPr/>
        </p:nvSpPr>
        <p:spPr>
          <a:xfrm>
            <a:off x="6898525" y="5091325"/>
            <a:ext cx="251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EEEEEE"/>
                </a:solidFill>
              </a:rPr>
              <a:t>3</a:t>
            </a:r>
            <a:endParaRPr sz="1100"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4"/>
          <p:cNvSpPr txBox="1"/>
          <p:nvPr>
            <p:ph type="title"/>
          </p:nvPr>
        </p:nvSpPr>
        <p:spPr>
          <a:xfrm>
            <a:off x="508000" y="698400"/>
            <a:ext cx="8128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Discussion</a:t>
            </a:r>
            <a:endParaRPr/>
          </a:p>
        </p:txBody>
      </p:sp>
      <p:sp>
        <p:nvSpPr>
          <p:cNvPr id="434" name="Google Shape;434;p44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35" name="Google Shape;435;p44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sp>
        <p:nvSpPr>
          <p:cNvPr id="436" name="Google Shape;436;p44"/>
          <p:cNvSpPr txBox="1"/>
          <p:nvPr>
            <p:ph idx="1" type="body"/>
          </p:nvPr>
        </p:nvSpPr>
        <p:spPr>
          <a:xfrm>
            <a:off x="508000" y="1565399"/>
            <a:ext cx="81279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Technical potential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Enhancing the realism of virtual pets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Customization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More contents</a:t>
            </a:r>
            <a:endParaRPr/>
          </a:p>
          <a:p>
            <a:pPr indent="0" lvl="0" marL="1143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Content potential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Multiplayer and community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V</a:t>
            </a:r>
            <a:r>
              <a:rPr lang="de-DE"/>
              <a:t>irtual pet modeled after the user's previously owned and cared 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Special virtual pet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 txBox="1"/>
          <p:nvPr>
            <p:ph type="title"/>
          </p:nvPr>
        </p:nvSpPr>
        <p:spPr>
          <a:xfrm>
            <a:off x="508000" y="698400"/>
            <a:ext cx="8128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Conclusion</a:t>
            </a:r>
            <a:endParaRPr/>
          </a:p>
        </p:txBody>
      </p:sp>
      <p:sp>
        <p:nvSpPr>
          <p:cNvPr id="442" name="Google Shape;442;p45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43" name="Google Shape;443;p45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sp>
        <p:nvSpPr>
          <p:cNvPr id="444" name="Google Shape;444;p45"/>
          <p:cNvSpPr txBox="1"/>
          <p:nvPr>
            <p:ph idx="1" type="body"/>
          </p:nvPr>
        </p:nvSpPr>
        <p:spPr>
          <a:xfrm>
            <a:off x="508000" y="1565399"/>
            <a:ext cx="81279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Virtual pets have the potential to provide satisfaction to people who can not own and raise real pets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 The lack of content due to technological limitations.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The advancement and improvement of algorithms, cameras, and sensors are necessary</a:t>
            </a:r>
            <a:endParaRPr/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To ensure a positive user experience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Community function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More dynamic contents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Customization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6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List of References</a:t>
            </a:r>
            <a:endParaRPr/>
          </a:p>
        </p:txBody>
      </p:sp>
      <p:sp>
        <p:nvSpPr>
          <p:cNvPr id="450" name="Google Shape;450;p46"/>
          <p:cNvSpPr txBox="1"/>
          <p:nvPr>
            <p:ph idx="1" type="body"/>
          </p:nvPr>
        </p:nvSpPr>
        <p:spPr>
          <a:xfrm>
            <a:off x="508000" y="1565399"/>
            <a:ext cx="81279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de-DE" sz="2300"/>
              <a:t>https://www.statista.com/chart/28583/share-of-world-population-under-15-over-65-by-region/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/>
              <a:t>2.  </a:t>
            </a:r>
            <a:r>
              <a:rPr lang="de-DE" sz="2300"/>
              <a:t>M. R. Hannah Ritchie. Age Structure. 2019. url: https://ourworldindata.org/ age - structure # what - does - the - age - structure - of - future - populations - look-like.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/>
              <a:t>3.  B. L. et al. “Undulating changes in human plasma proteome profiles across the lifespan”.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/>
              <a:t>4.  </a:t>
            </a:r>
            <a:r>
              <a:rPr lang="de-DE" sz="2300"/>
              <a:t>A. S. for the Prevention of Cruelty to Animals(ASPCA). Cutting Pet Care Costs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/>
              <a:t>5.  A. R. June McNicholas Andrew Gilbey. “Pet ownership and human health: a brief review of evidence and issues”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/>
              <a:t>6.  D. B. et al. “Virtual Pet: Trends of Development”</a:t>
            </a:r>
            <a:endParaRPr sz="2300"/>
          </a:p>
        </p:txBody>
      </p:sp>
      <p:sp>
        <p:nvSpPr>
          <p:cNvPr id="451" name="Google Shape;451;p46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52" name="Google Shape;452;p46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7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List of References</a:t>
            </a:r>
            <a:endParaRPr/>
          </a:p>
        </p:txBody>
      </p:sp>
      <p:sp>
        <p:nvSpPr>
          <p:cNvPr id="458" name="Google Shape;458;p47"/>
          <p:cNvSpPr txBox="1"/>
          <p:nvPr>
            <p:ph idx="1" type="body"/>
          </p:nvPr>
        </p:nvSpPr>
        <p:spPr>
          <a:xfrm>
            <a:off x="508000" y="1565399"/>
            <a:ext cx="81279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/>
              <a:t>7.  G. B. et al. “The age-performance relationship in the general population and strategies to delay age related decline in performance”.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/>
              <a:t>8. https://www.cdc.gov/physicalactivity/basics/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/>
              <a:t>older_adults/index.htm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/>
              <a:t>9.  B. H. Channel. Walking for good health. url: https://www.betterhealth.vic.gov.au/health/healthyliving/walking-for-good-health.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/>
              <a:t>10. R. M. e. a. Ryan. “Self-determination theory and the facilitation of intrinsic motivation, social development, and well-being.”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/>
              <a:t>11. P. research center. Tech Adoption Climbs Among Older Adults. u</a:t>
            </a:r>
            <a:endParaRPr sz="2300"/>
          </a:p>
        </p:txBody>
      </p:sp>
      <p:sp>
        <p:nvSpPr>
          <p:cNvPr id="459" name="Google Shape;459;p47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60" name="Google Shape;460;p47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8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List of References</a:t>
            </a:r>
            <a:endParaRPr/>
          </a:p>
        </p:txBody>
      </p:sp>
      <p:sp>
        <p:nvSpPr>
          <p:cNvPr id="466" name="Google Shape;466;p48"/>
          <p:cNvSpPr txBox="1"/>
          <p:nvPr>
            <p:ph idx="1" type="body"/>
          </p:nvPr>
        </p:nvSpPr>
        <p:spPr>
          <a:xfrm>
            <a:off x="508000" y="1565399"/>
            <a:ext cx="81279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/>
              <a:t>12. M. Bozkurt. “Metropolitan children’s physical fitness: The relationship between overweight and obesity prevalence, socioeconomic status, urban green space access, and physical activity”</a:t>
            </a:r>
            <a:endParaRPr sz="2300"/>
          </a:p>
        </p:txBody>
      </p:sp>
      <p:sp>
        <p:nvSpPr>
          <p:cNvPr id="467" name="Google Shape;467;p48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68" name="Google Shape;468;p48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Existing Solutions &amp; Related Work</a:t>
            </a:r>
            <a:endParaRPr/>
          </a:p>
        </p:txBody>
      </p:sp>
      <p:sp>
        <p:nvSpPr>
          <p:cNvPr id="83" name="Google Shape;83;p9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85" name="Google Shape;8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000" y="1308000"/>
            <a:ext cx="4242000" cy="42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/>
          <p:nvPr/>
        </p:nvSpPr>
        <p:spPr>
          <a:xfrm>
            <a:off x="4168050" y="2786225"/>
            <a:ext cx="803400" cy="775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9"/>
          <p:cNvSpPr/>
          <p:nvPr/>
        </p:nvSpPr>
        <p:spPr>
          <a:xfrm>
            <a:off x="2576000" y="2891925"/>
            <a:ext cx="1096800" cy="775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 txBox="1"/>
          <p:nvPr/>
        </p:nvSpPr>
        <p:spPr>
          <a:xfrm>
            <a:off x="6693000" y="5196000"/>
            <a:ext cx="251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EEEEEE"/>
                </a:solidFill>
              </a:rPr>
              <a:t>1</a:t>
            </a:r>
            <a:endParaRPr sz="1100"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Existing Solutions &amp; Related Work</a:t>
            </a:r>
            <a:endParaRPr/>
          </a:p>
        </p:txBody>
      </p:sp>
      <p:sp>
        <p:nvSpPr>
          <p:cNvPr id="95" name="Google Shape;95;p10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sp>
        <p:nvSpPr>
          <p:cNvPr id="96" name="Google Shape;96;p10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97" name="Google Shape;9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75" y="1644000"/>
            <a:ext cx="6918051" cy="43117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0"/>
          <p:cNvSpPr txBox="1"/>
          <p:nvPr/>
        </p:nvSpPr>
        <p:spPr>
          <a:xfrm>
            <a:off x="2647000" y="5955700"/>
            <a:ext cx="38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Changes world population group by age</a:t>
            </a:r>
            <a:endParaRPr/>
          </a:p>
        </p:txBody>
      </p:sp>
      <p:sp>
        <p:nvSpPr>
          <p:cNvPr id="99" name="Google Shape;99;p10"/>
          <p:cNvSpPr txBox="1"/>
          <p:nvPr/>
        </p:nvSpPr>
        <p:spPr>
          <a:xfrm>
            <a:off x="7182850" y="5601700"/>
            <a:ext cx="251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EEEEEE"/>
                </a:solidFill>
              </a:rPr>
              <a:t>2</a:t>
            </a:r>
            <a:endParaRPr sz="1100"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Existing Solutions &amp; Related Work</a:t>
            </a:r>
            <a:endParaRPr/>
          </a:p>
        </p:txBody>
      </p:sp>
      <p:sp>
        <p:nvSpPr>
          <p:cNvPr id="106" name="Google Shape;106;p11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sp>
        <p:nvSpPr>
          <p:cNvPr id="107" name="Google Shape;107;p11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8" name="Google Shape;108;p11"/>
          <p:cNvSpPr txBox="1"/>
          <p:nvPr>
            <p:ph idx="1" type="body"/>
          </p:nvPr>
        </p:nvSpPr>
        <p:spPr>
          <a:xfrm>
            <a:off x="508000" y="1565399"/>
            <a:ext cx="81279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Adults aged 65 and older need: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At least 150 minutes a week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At least 2 days a week of activities</a:t>
            </a:r>
            <a:endParaRPr/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Benefits of walk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Basic, but very effective exercise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Prevent cardiovascular disease 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Strengthens bones and muscles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Mental health benefits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Improve memory and cognitive function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Existing Solutions &amp; Related Work</a:t>
            </a:r>
            <a:endParaRPr/>
          </a:p>
        </p:txBody>
      </p:sp>
      <p:sp>
        <p:nvSpPr>
          <p:cNvPr id="115" name="Google Shape;115;p12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sp>
        <p:nvSpPr>
          <p:cNvPr id="116" name="Google Shape;116;p12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7" name="Google Shape;117;p12"/>
          <p:cNvSpPr txBox="1"/>
          <p:nvPr>
            <p:ph idx="1" type="body"/>
          </p:nvPr>
        </p:nvSpPr>
        <p:spPr>
          <a:xfrm>
            <a:off x="508000" y="1565399"/>
            <a:ext cx="81279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Green space and health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P</a:t>
            </a:r>
            <a:r>
              <a:rPr lang="de-DE"/>
              <a:t>ositive impact on mental and physical health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O</a:t>
            </a:r>
            <a:r>
              <a:rPr lang="de-DE"/>
              <a:t>pportunity for social interaction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Exposure to nature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Reduced stress, improve mood and increase cognitive function</a:t>
            </a:r>
            <a:endParaRPr/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Importance of motivation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Intrinsic motivation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Extrinsic motivation</a:t>
            </a:r>
            <a:r>
              <a:rPr lang="de-DE"/>
              <a:t> 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Amotivation can lead to dropping out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DE"/>
              <a:t>Health care application &amp; pet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/>
          <p:nvPr>
            <p:ph idx="1" type="body"/>
          </p:nvPr>
        </p:nvSpPr>
        <p:spPr>
          <a:xfrm>
            <a:off x="508000" y="1565399"/>
            <a:ext cx="81279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Pet</a:t>
            </a:r>
            <a:endParaRPr/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3"/>
          <p:cNvSpPr txBox="1"/>
          <p:nvPr>
            <p:ph type="title"/>
          </p:nvPr>
        </p:nvSpPr>
        <p:spPr>
          <a:xfrm>
            <a:off x="508000" y="698400"/>
            <a:ext cx="81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Existing Solutions &amp; Related Work</a:t>
            </a:r>
            <a:endParaRPr/>
          </a:p>
        </p:txBody>
      </p:sp>
      <p:sp>
        <p:nvSpPr>
          <p:cNvPr id="125" name="Google Shape;125;p13"/>
          <p:cNvSpPr txBox="1"/>
          <p:nvPr>
            <p:ph idx="11" type="ftr"/>
          </p:nvPr>
        </p:nvSpPr>
        <p:spPr>
          <a:xfrm>
            <a:off x="859450" y="6501600"/>
            <a:ext cx="74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Choi Shin-yu: AR Companion Application for Physical and Mental Health Especially for Elderly People</a:t>
            </a:r>
            <a:endParaRPr/>
          </a:p>
        </p:txBody>
      </p:sp>
      <p:sp>
        <p:nvSpPr>
          <p:cNvPr id="126" name="Google Shape;126;p13"/>
          <p:cNvSpPr txBox="1"/>
          <p:nvPr>
            <p:ph idx="12" type="sldNum"/>
          </p:nvPr>
        </p:nvSpPr>
        <p:spPr>
          <a:xfrm>
            <a:off x="6731000" y="6501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27" name="Google Shape;12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725" y="2012588"/>
            <a:ext cx="5676900" cy="3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3"/>
          <p:cNvSpPr/>
          <p:nvPr/>
        </p:nvSpPr>
        <p:spPr>
          <a:xfrm>
            <a:off x="2249419" y="2926268"/>
            <a:ext cx="1349100" cy="4002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4153794" y="2430969"/>
            <a:ext cx="1349100" cy="4002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4153794" y="3390343"/>
            <a:ext cx="1349100" cy="4002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3"/>
          <p:cNvSpPr/>
          <p:nvPr/>
        </p:nvSpPr>
        <p:spPr>
          <a:xfrm>
            <a:off x="2249419" y="4442143"/>
            <a:ext cx="1349100" cy="4002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4153800" y="4369702"/>
            <a:ext cx="1349100" cy="5508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6058169" y="4444993"/>
            <a:ext cx="1349100" cy="4002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2249419" y="5489587"/>
            <a:ext cx="1349100" cy="4002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4153794" y="5462850"/>
            <a:ext cx="1349100" cy="4002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 txBox="1"/>
          <p:nvPr/>
        </p:nvSpPr>
        <p:spPr>
          <a:xfrm>
            <a:off x="6781975" y="55126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EEEEEE"/>
                </a:solidFill>
              </a:rPr>
              <a:t>5</a:t>
            </a:r>
            <a:endParaRPr sz="1100"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VIDA-TUMFAR-Folie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